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2"/>
  </p:handoutMasterIdLst>
  <p:sldIdLst>
    <p:sldId id="299" r:id="rId3"/>
    <p:sldId id="300" r:id="rId4"/>
    <p:sldId id="301" r:id="rId5"/>
    <p:sldId id="303" r:id="rId7"/>
    <p:sldId id="304" r:id="rId8"/>
    <p:sldId id="305" r:id="rId9"/>
    <p:sldId id="306" r:id="rId10"/>
    <p:sldId id="307" r:id="rId11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23eecd1c-6c4f-4f80-b640-7bc642f1172c}">
          <p14:sldIdLst>
            <p14:sldId id="299"/>
            <p14:sldId id="300"/>
            <p14:sldId id="301"/>
            <p14:sldId id="303"/>
            <p14:sldId id="304"/>
            <p14:sldId id="305"/>
            <p14:sldId id="306"/>
            <p14:sldId id="30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86159" initials="8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17"/>
    <a:srgbClr val="F61837"/>
    <a:srgbClr val="FCE022"/>
    <a:srgbClr val="FF8A5F"/>
    <a:srgbClr val="E96539"/>
    <a:srgbClr val="FCE5DB"/>
    <a:srgbClr val="FBDDC8"/>
    <a:srgbClr val="FEF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ea typeface="Poppins" panose="00000500000000000000" charset="0"/>
              <a:cs typeface="Poppins" panose="0000050000000000000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>
                <a:ea typeface="Poppins" panose="00000500000000000000" charset="0"/>
                <a:cs typeface="Poppins" panose="00000500000000000000" charset="0"/>
              </a:rPr>
            </a:fld>
            <a:endParaRPr lang="en-US">
              <a:ea typeface="Poppins" panose="00000500000000000000" charset="0"/>
              <a:cs typeface="Poppins" panose="0000050000000000000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ea typeface="Poppins" panose="00000500000000000000" charset="0"/>
              <a:cs typeface="Poppins" panose="0000050000000000000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>
                <a:ea typeface="Poppins" panose="00000500000000000000" charset="0"/>
                <a:cs typeface="Poppins" panose="00000500000000000000" charset="0"/>
              </a:rPr>
            </a:fld>
            <a:endParaRPr lang="en-US">
              <a:ea typeface="Poppins" panose="00000500000000000000" charset="0"/>
              <a:cs typeface="Poppins" panose="00000500000000000000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Poppins" panose="00000500000000000000" charset="0"/>
                <a:cs typeface="Poppins" panose="00000500000000000000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Poppins" panose="00000500000000000000" charset="0"/>
                <a:cs typeface="Poppins" panose="00000500000000000000" charset="0"/>
              </a:defRPr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Poppins" panose="00000500000000000000" charset="0"/>
                <a:cs typeface="Poppins" panose="00000500000000000000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Poppins" panose="00000500000000000000" charset="0"/>
                <a:cs typeface="Poppins" panose="00000500000000000000" charset="0"/>
              </a:defRPr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Poppins" panose="00000500000000000000" charset="0"/>
        <a:cs typeface="Poppins" panose="00000500000000000000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Poppins" panose="00000500000000000000" charset="0"/>
        <a:cs typeface="Poppins" panose="00000500000000000000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Poppins" panose="00000500000000000000" charset="0"/>
        <a:cs typeface="Poppins" panose="00000500000000000000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Poppins" panose="00000500000000000000" charset="0"/>
        <a:cs typeface="Poppins" panose="00000500000000000000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Poppins" panose="00000500000000000000" charset="0"/>
        <a:cs typeface="Poppins" panose="00000500000000000000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Marcador de posición de imagen de diapositiva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Marcador de posición de texto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s-MX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2D4729-2D1D-4523-A4FA-34ACCC228108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E0F28FA-A0FF-4778-BEE4-D616BFD88B81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1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4.wmf"/><Relationship Id="rId1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4.wmf"/><Relationship Id="rId2" Type="http://schemas.openxmlformats.org/officeDocument/2006/relationships/oleObject" Target="../embeddings/oleObject5.bin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6.bin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7.bin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4.wmf"/><Relationship Id="rId1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agen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380" y="1960245"/>
            <a:ext cx="8863965" cy="477139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801495" y="1377315"/>
            <a:ext cx="8589010" cy="582930"/>
          </a:xfrm>
        </p:spPr>
        <p:txBody>
          <a:bodyPr/>
          <a:p>
            <a:r>
              <a:rPr lang="es-MX" altLang="en-US" sz="3200" b="1">
                <a:solidFill>
                  <a:srgbClr val="FFC000"/>
                </a:solidFill>
              </a:rPr>
              <a:t>Limpieza de reservorio de agua</a:t>
            </a:r>
            <a:endParaRPr lang="es-MX" altLang="en-US" sz="3200" b="1">
              <a:solidFill>
                <a:srgbClr val="FFC000"/>
              </a:solidFill>
            </a:endParaRPr>
          </a:p>
        </p:txBody>
      </p:sp>
      <p:graphicFrame>
        <p:nvGraphicFramePr>
          <p:cNvPr id="9" name="Objeto 8"/>
          <p:cNvGraphicFramePr/>
          <p:nvPr/>
        </p:nvGraphicFramePr>
        <p:xfrm>
          <a:off x="754380" y="0"/>
          <a:ext cx="4018915" cy="1281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2" imgW="4015740" imgH="1280160" progId="Paint.Picture">
                  <p:embed/>
                </p:oleObj>
              </mc:Choice>
              <mc:Fallback>
                <p:oleObj name="" r:id="rId2" imgW="4015740" imgH="1280160" progId="Paint.Picture">
                  <p:embed/>
                  <p:pic>
                    <p:nvPicPr>
                      <p:cNvPr id="0" name="Imagen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4380" y="0"/>
                        <a:ext cx="4018915" cy="1281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uadro de texto 12"/>
          <p:cNvSpPr txBox="1"/>
          <p:nvPr/>
        </p:nvSpPr>
        <p:spPr>
          <a:xfrm>
            <a:off x="6162675" y="316865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E-mail: proyectosaquavilla@gmail.com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                 ventasaquavilla@gmail.com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                          www.aquavillasac.com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                                    Cel.: 992321064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Marcador de posición de contenido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30215" y="1377315"/>
            <a:ext cx="3865880" cy="5328285"/>
          </a:xfrm>
          <a:prstGeom prst="rect">
            <a:avLst/>
          </a:prstGeom>
        </p:spPr>
      </p:pic>
      <p:graphicFrame>
        <p:nvGraphicFramePr>
          <p:cNvPr id="9" name="Objeto 8"/>
          <p:cNvGraphicFramePr/>
          <p:nvPr/>
        </p:nvGraphicFramePr>
        <p:xfrm>
          <a:off x="609600" y="95885"/>
          <a:ext cx="4018915" cy="1281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2" imgW="4015740" imgH="1280160" progId="Paint.Picture">
                  <p:embed/>
                </p:oleObj>
              </mc:Choice>
              <mc:Fallback>
                <p:oleObj name="" r:id="rId2" imgW="4015740" imgH="1280160" progId="Paint.Picture">
                  <p:embed/>
                  <p:pic>
                    <p:nvPicPr>
                      <p:cNvPr id="0" name="Imagen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" y="95885"/>
                        <a:ext cx="4018915" cy="1281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 de texto 4"/>
          <p:cNvSpPr txBox="1"/>
          <p:nvPr/>
        </p:nvSpPr>
        <p:spPr>
          <a:xfrm>
            <a:off x="609600" y="1502410"/>
            <a:ext cx="4439920" cy="535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s-MX" altLang="en-US" b="1">
                <a:solidFill>
                  <a:schemeClr val="accent2">
                    <a:lumMod val="75000"/>
                  </a:schemeClr>
                </a:solidFill>
              </a:rPr>
              <a:t>Nuestro Servicio :</a:t>
            </a:r>
            <a:endParaRPr lang="es-MX" altLang="en-US" b="1">
              <a:solidFill>
                <a:schemeClr val="accent2">
                  <a:lumMod val="75000"/>
                </a:schemeClr>
              </a:solidFill>
            </a:endParaRPr>
          </a:p>
          <a:p>
            <a:endParaRPr lang="es-MX" altLang="en-US"/>
          </a:p>
          <a:p>
            <a:r>
              <a:rPr lang="es-MX" altLang="en-US"/>
              <a:t>Somos una empresa con métodos avanzados para eliminar sedimentos,  bacterias y cualquier sustancia nociva,asegurando que el agua almacenada cumpla con los más altos estandares de salubridad y la continuidad de sus operaciones.</a:t>
            </a:r>
            <a:endParaRPr lang="es-MX" altLang="en-US"/>
          </a:p>
          <a:p>
            <a:endParaRPr lang="es-MX" altLang="en-US"/>
          </a:p>
          <a:p>
            <a:r>
              <a:rPr lang="es-MX" altLang="en-US">
                <a:solidFill>
                  <a:schemeClr val="accent2">
                    <a:lumMod val="75000"/>
                  </a:schemeClr>
                </a:solidFill>
              </a:rPr>
              <a:t>Rigurosos protocolos de seguridad:</a:t>
            </a:r>
            <a:endParaRPr lang="es-MX" altLang="en-US">
              <a:solidFill>
                <a:schemeClr val="accent2">
                  <a:lumMod val="75000"/>
                </a:schemeClr>
              </a:solidFill>
            </a:endParaRPr>
          </a:p>
          <a:p>
            <a:endParaRPr lang="es-MX" altLang="en-US"/>
          </a:p>
          <a:p>
            <a:r>
              <a:rPr lang="es-MX" altLang="en-US"/>
              <a:t>cumplimos con lo mas estrictos  estandares de seguridad </a:t>
            </a:r>
            <a:endParaRPr lang="es-MX" altLang="en-US"/>
          </a:p>
          <a:p>
            <a:endParaRPr lang="es-MX" altLang="en-US"/>
          </a:p>
          <a:p>
            <a:r>
              <a:rPr lang="es-MX" altLang="en-US"/>
              <a:t>° Ingreso a espacios Confinados</a:t>
            </a:r>
            <a:endParaRPr lang="es-MX" altLang="en-US"/>
          </a:p>
          <a:p>
            <a:r>
              <a:rPr lang="es-MX" altLang="en-US"/>
              <a:t>° Manipulación controlada de productos       </a:t>
            </a:r>
            <a:endParaRPr lang="es-MX" altLang="en-US"/>
          </a:p>
          <a:p>
            <a:r>
              <a:rPr lang="es-MX" altLang="en-US"/>
              <a:t>     químicos</a:t>
            </a:r>
            <a:endParaRPr lang="es-MX" altLang="en-US"/>
          </a:p>
          <a:p>
            <a:r>
              <a:rPr lang="es-MX" altLang="en-US"/>
              <a:t>° controlamos la energía Peligrosas</a:t>
            </a:r>
            <a:endParaRPr lang="es-MX" altLang="en-US"/>
          </a:p>
        </p:txBody>
      </p:sp>
      <p:sp>
        <p:nvSpPr>
          <p:cNvPr id="6" name="Cuadro de texto 5"/>
          <p:cNvSpPr txBox="1"/>
          <p:nvPr/>
        </p:nvSpPr>
        <p:spPr>
          <a:xfrm>
            <a:off x="5414645" y="95885"/>
            <a:ext cx="450596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E-mail: proyectosaquavilla@gmail.com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                 ventasaquavilla@gmail.com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</a:rPr>
              <a:t>                          www.aquavillasac.com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                                    Cel.: 992321064</a:t>
            </a:r>
            <a:r>
              <a:rPr lang="es-MX" altLang="en-US">
                <a:ln>
                  <a:solidFill>
                    <a:srgbClr val="FCE022"/>
                  </a:solidFill>
                </a:ln>
                <a:solidFill>
                  <a:schemeClr val="accent1">
                    <a:lumMod val="75000"/>
                  </a:schemeClr>
                </a:solidFill>
                <a:sym typeface="+mn-ea"/>
              </a:rPr>
              <a:t> </a:t>
            </a:r>
            <a:endParaRPr lang="es-MX" altLang="en-US">
              <a:ln>
                <a:solidFill>
                  <a:srgbClr val="FCE022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endParaRPr lang="es-MX" altLang="en-US">
              <a:ln>
                <a:solidFill>
                  <a:srgbClr val="FCE022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04775" y="1590675"/>
            <a:ext cx="10972800" cy="4953000"/>
          </a:xfrm>
        </p:spPr>
        <p:txBody>
          <a:bodyPr/>
          <a:p>
            <a:r>
              <a:rPr lang="es-MX" alt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Cumplimiento de su Cronograma Semestral</a:t>
            </a:r>
            <a:endParaRPr lang="es-MX" altLang="en-US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s-MX" altLang="en-US"/>
              <a:t>    Nuestra empresa </a:t>
            </a:r>
            <a:r>
              <a:rPr lang="es-MX" altLang="en-US">
                <a:solidFill>
                  <a:srgbClr val="FFC000"/>
                </a:solidFill>
              </a:rPr>
              <a:t>INGPROYECT</a:t>
            </a:r>
            <a:r>
              <a:rPr lang="es-MX" altLang="en-US"/>
              <a:t> garantizamos el más                 </a:t>
            </a:r>
            <a:endParaRPr lang="es-MX" altLang="en-US"/>
          </a:p>
          <a:p>
            <a:pPr marL="0" indent="0">
              <a:buNone/>
            </a:pPr>
            <a:r>
              <a:rPr lang="es-MX" altLang="en-US"/>
              <a:t>    estricto cronograma operativo semestral establecido por                                        </a:t>
            </a:r>
            <a:endParaRPr lang="es-MX" altLang="en-US"/>
          </a:p>
          <a:p>
            <a:pPr marL="0" indent="0">
              <a:buNone/>
            </a:pPr>
            <a:r>
              <a:rPr lang="es-MX" altLang="en-US"/>
              <a:t>    nuestro cliente.</a:t>
            </a:r>
            <a:endParaRPr lang="es-MX" altLang="en-US"/>
          </a:p>
          <a:p>
            <a:pPr marL="0" indent="0">
              <a:buNone/>
            </a:pPr>
            <a:r>
              <a:rPr lang="es-MX" altLang="en-US"/>
              <a:t>°Ejecución sin interrupciones de procesos productivos </a:t>
            </a:r>
            <a:endParaRPr lang="es-MX" altLang="en-US"/>
          </a:p>
          <a:p>
            <a:pPr marL="0" indent="0">
              <a:buNone/>
            </a:pPr>
            <a:r>
              <a:rPr lang="es-MX" altLang="en-US"/>
              <a:t>°Supervisión permanente y comunicación             </a:t>
            </a:r>
            <a:endParaRPr lang="es-MX" altLang="en-US"/>
          </a:p>
          <a:p>
            <a:pPr marL="0" indent="0">
              <a:buNone/>
            </a:pPr>
            <a:r>
              <a:rPr lang="es-MX" altLang="en-US"/>
              <a:t>    constante con el área.</a:t>
            </a:r>
            <a:endParaRPr lang="es-MX" altLang="en-US"/>
          </a:p>
          <a:p>
            <a:pPr marL="0" indent="0">
              <a:buNone/>
            </a:pPr>
            <a:r>
              <a:rPr lang="es-MX" altLang="en-US"/>
              <a:t>°cumplimos normativamente , con respaldo de informes      </a:t>
            </a:r>
            <a:endParaRPr lang="es-MX" altLang="en-US"/>
          </a:p>
          <a:p>
            <a:pPr marL="0" indent="0">
              <a:buNone/>
            </a:pPr>
            <a:r>
              <a:rPr lang="es-MX" altLang="en-US"/>
              <a:t>    técnicos y certificados autorizados por las entidades .</a:t>
            </a:r>
            <a:endParaRPr lang="es-MX" altLang="en-US"/>
          </a:p>
        </p:txBody>
      </p:sp>
      <p:graphicFrame>
        <p:nvGraphicFramePr>
          <p:cNvPr id="9" name="Objeto 8"/>
          <p:cNvGraphicFramePr/>
          <p:nvPr/>
        </p:nvGraphicFramePr>
        <p:xfrm>
          <a:off x="754380" y="0"/>
          <a:ext cx="4018915" cy="1281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4015740" imgH="1280160" progId="Paint.Picture">
                  <p:embed/>
                </p:oleObj>
              </mc:Choice>
              <mc:Fallback>
                <p:oleObj name="" r:id="rId1" imgW="4015740" imgH="1280160" progId="Paint.Picture">
                  <p:embed/>
                  <p:pic>
                    <p:nvPicPr>
                      <p:cNvPr id="0" name="Imagen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54380" y="0"/>
                        <a:ext cx="4018915" cy="1281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 de texto 10"/>
          <p:cNvSpPr txBox="1"/>
          <p:nvPr/>
        </p:nvSpPr>
        <p:spPr>
          <a:xfrm>
            <a:off x="5950585" y="82550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E-mail: proyectosaquavilla@gmail.com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                 ventasaquavilla@gmail.com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                          www.aquavillasac.com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                                    Cel.: 992321064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" name="Objeto 8"/>
          <p:cNvGraphicFramePr/>
          <p:nvPr/>
        </p:nvGraphicFramePr>
        <p:xfrm>
          <a:off x="754380" y="0"/>
          <a:ext cx="4018915" cy="1281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1" imgW="4015740" imgH="1280160" progId="Paint.Picture">
                  <p:embed/>
                </p:oleObj>
              </mc:Choice>
              <mc:Fallback>
                <p:oleObj name="" r:id="rId1" imgW="4015740" imgH="1280160" progId="Paint.Picture">
                  <p:embed/>
                  <p:pic>
                    <p:nvPicPr>
                      <p:cNvPr id="0" name="Imagen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54380" y="0"/>
                        <a:ext cx="4018915" cy="1281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05" y="4242435"/>
            <a:ext cx="3278505" cy="235077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105" y="1341120"/>
            <a:ext cx="2070735" cy="2629535"/>
          </a:xfrm>
          <a:prstGeom prst="rect">
            <a:avLst/>
          </a:prstGeom>
        </p:spPr>
      </p:pic>
      <p:sp>
        <p:nvSpPr>
          <p:cNvPr id="7" name="Cuadro de texto 6"/>
          <p:cNvSpPr txBox="1"/>
          <p:nvPr/>
        </p:nvSpPr>
        <p:spPr>
          <a:xfrm>
            <a:off x="4916805" y="1281430"/>
            <a:ext cx="4064000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7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es-MX" altLang="en-US" b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 ¿ Por qué elegirnos ? </a:t>
            </a:r>
            <a:endParaRPr lang="es-MX" altLang="en-US" b="1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s-MX" altLang="en-US"/>
          </a:p>
          <a:p>
            <a:r>
              <a:rPr lang="es-MX" altLang="en-US"/>
              <a:t>Realizamos la limpieza y desinfección de reservorios siguiendo protocolos técnicos. garantizamos la remoción efectiva de sedimentos,residuos y contaminantes sin comprometer la estructura del tanque ni el suministro de agua.</a:t>
            </a:r>
            <a:endParaRPr lang="es-MX" altLang="en-US"/>
          </a:p>
        </p:txBody>
      </p:sp>
      <p:sp>
        <p:nvSpPr>
          <p:cNvPr id="8" name="Cuadro de texto 7"/>
          <p:cNvSpPr txBox="1"/>
          <p:nvPr/>
        </p:nvSpPr>
        <p:spPr>
          <a:xfrm>
            <a:off x="4916805" y="3872865"/>
            <a:ext cx="40640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MX" altLang="en-US" b="1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Cumplimiento de su Cronograma Semestral :</a:t>
            </a:r>
            <a:endParaRPr lang="es-MX" altLang="en-US" b="1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s-MX" altLang="en-US"/>
          </a:p>
          <a:p>
            <a:r>
              <a:rPr lang="es-MX" altLang="en-US"/>
              <a:t>Nos alineamos a su calendario operativo.</a:t>
            </a:r>
            <a:endParaRPr lang="es-MX" altLang="en-US"/>
          </a:p>
          <a:p>
            <a:r>
              <a:rPr lang="es-MX" altLang="en-US"/>
              <a:t>un mes antes,comenzamos con la gestión de acceso a sus instalaciones y los documentos de SST para asegurar la ejecución puntual de nuestras operaciones.</a:t>
            </a:r>
            <a:endParaRPr lang="es-MX" altLang="en-US"/>
          </a:p>
        </p:txBody>
      </p:sp>
      <p:sp>
        <p:nvSpPr>
          <p:cNvPr id="14" name="Cuadro de texto 13"/>
          <p:cNvSpPr txBox="1"/>
          <p:nvPr/>
        </p:nvSpPr>
        <p:spPr>
          <a:xfrm>
            <a:off x="5842635" y="142240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E-mail: proyectosaquavilla@gmail.com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                 ventasaquavilla@gmail.com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                          www.aquavillasac.com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                                    Cel.: 992321064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Marcador de posición de contenido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380" y="1707515"/>
            <a:ext cx="3510280" cy="195961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Objeto 8"/>
          <p:cNvGraphicFramePr/>
          <p:nvPr/>
        </p:nvGraphicFramePr>
        <p:xfrm>
          <a:off x="754380" y="0"/>
          <a:ext cx="4018915" cy="1281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2" imgW="4015740" imgH="1280160" progId="Paint.Picture">
                  <p:embed/>
                </p:oleObj>
              </mc:Choice>
              <mc:Fallback>
                <p:oleObj name="" r:id="rId2" imgW="4015740" imgH="1280160" progId="Paint.Picture">
                  <p:embed/>
                  <p:pic>
                    <p:nvPicPr>
                      <p:cNvPr id="0" name="Imagen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4380" y="0"/>
                        <a:ext cx="4018915" cy="1281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 de texto 4"/>
          <p:cNvSpPr txBox="1"/>
          <p:nvPr/>
        </p:nvSpPr>
        <p:spPr>
          <a:xfrm>
            <a:off x="4264660" y="1281430"/>
            <a:ext cx="6910705" cy="2197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s-MX" alt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Seguridad en nuestras Operaciones :</a:t>
            </a:r>
            <a:endParaRPr lang="es-MX" altLang="en-US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s-MX" altLang="en-US"/>
          </a:p>
          <a:p>
            <a:r>
              <a:rPr lang="es-MX" altLang="en-US"/>
              <a:t>° Nos alineamos con los más altos estandare       </a:t>
            </a:r>
            <a:endParaRPr lang="es-MX" altLang="en-US"/>
          </a:p>
          <a:p>
            <a:r>
              <a:rPr lang="es-MX" altLang="en-US"/>
              <a:t>     del sector minero e industrial</a:t>
            </a:r>
            <a:endParaRPr lang="es-MX" altLang="en-US"/>
          </a:p>
          <a:p>
            <a:r>
              <a:rPr lang="es-MX" altLang="en-US"/>
              <a:t>°Implementamos accesos seguros a los      </a:t>
            </a:r>
            <a:endParaRPr lang="es-MX" altLang="en-US"/>
          </a:p>
          <a:p>
            <a:r>
              <a:rPr lang="es-MX" altLang="en-US"/>
              <a:t>    reservorios según su configuración        </a:t>
            </a:r>
            <a:endParaRPr lang="es-MX" altLang="en-US"/>
          </a:p>
          <a:p>
            <a:r>
              <a:rPr lang="es-MX" altLang="en-US"/>
              <a:t>    (montaje de andamios, sistemas de poleas o trípodes     </a:t>
            </a:r>
            <a:endParaRPr lang="es-MX" altLang="en-US"/>
          </a:p>
          <a:p>
            <a:r>
              <a:rPr lang="es-MX" altLang="en-US"/>
              <a:t>    de rescate)</a:t>
            </a:r>
            <a:endParaRPr lang="es-MX" altLang="en-US"/>
          </a:p>
          <a:p>
            <a:endParaRPr lang="es-MX" altLang="en-US"/>
          </a:p>
          <a:p>
            <a:endParaRPr lang="es-MX" altLang="en-U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05" y="4093210"/>
            <a:ext cx="3525520" cy="2327910"/>
          </a:xfrm>
          <a:prstGeom prst="rect">
            <a:avLst/>
          </a:prstGeom>
        </p:spPr>
      </p:pic>
      <p:sp>
        <p:nvSpPr>
          <p:cNvPr id="7" name="Cuadro de texto 6"/>
          <p:cNvSpPr txBox="1"/>
          <p:nvPr/>
        </p:nvSpPr>
        <p:spPr>
          <a:xfrm>
            <a:off x="4640580" y="3667125"/>
            <a:ext cx="406400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s-MX" alt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Equipos Especializado y Certificación Respaldada.</a:t>
            </a:r>
            <a:endParaRPr lang="es-MX" altLang="en-US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s-MX" altLang="en-US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MX" altLang="en-US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rPr>
              <a:t>Sólida experiencia.</a:t>
            </a:r>
            <a:endParaRPr lang="es-MX" altLang="en-US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s-MX" altLang="en-US">
                <a:ln>
                  <a:solidFill>
                    <a:srgbClr val="FF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Garantizamos una limpieza eficaz de los reservorios, eliminando todo tipo de contaminantes. al finalizar entregamos certificados Oficiales y un informe detallado del servicio realizado.</a:t>
            </a:r>
            <a:endParaRPr lang="es-MX" altLang="en-US">
              <a:ln>
                <a:solidFill>
                  <a:srgbClr val="FF00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uadro de texto 7"/>
          <p:cNvSpPr txBox="1"/>
          <p:nvPr/>
        </p:nvSpPr>
        <p:spPr>
          <a:xfrm>
            <a:off x="6096000" y="82550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E-mail: proyectosaquavilla@gmail.com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                 ventasaquavilla@gmail.com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                          www.aquavillasac.com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                                    Cel.: 99232106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n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0338435" cy="6771640"/>
          </a:xfrm>
          <a:prstGeom prst="rect">
            <a:avLst/>
          </a:prstGeom>
        </p:spPr>
      </p:pic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609600" y="1431290"/>
            <a:ext cx="9728835" cy="3463290"/>
          </a:xfrm>
        </p:spPr>
        <p:txBody>
          <a:bodyPr/>
          <a:p>
            <a:pPr marL="0" indent="0">
              <a:buNone/>
            </a:pPr>
            <a:r>
              <a:rPr lang="es-MX" altLang="en-US" b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HISTORIAL DE ÚLTIMOS SERVICIOS REALIZADOS :</a:t>
            </a:r>
            <a:endParaRPr lang="es-MX" altLang="en-US" b="1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r>
              <a:rPr lang="es-MX" altLang="en-US">
                <a:ln>
                  <a:solidFill>
                    <a:srgbClr val="FFFF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Monte Azul - Mollendo - 2025</a:t>
            </a:r>
            <a:endParaRPr lang="es-MX" altLang="en-US">
              <a:ln>
                <a:solidFill>
                  <a:srgbClr val="FFFF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altLang="en-US">
                <a:ln>
                  <a:solidFill>
                    <a:srgbClr val="FFFF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en la PTAP se ejecutó la limpieza y desinfección de 10 tanques (agua potable y agua cruda de 20 m3)  </a:t>
            </a:r>
            <a:endParaRPr lang="es-MX" altLang="en-US">
              <a:ln>
                <a:solidFill>
                  <a:srgbClr val="FFFF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MX" altLang="en-US">
                <a:ln>
                  <a:solidFill>
                    <a:srgbClr val="FFFF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el servicio fué desarrollado en zonas de altura, con condiciones de seguridad y medio ambiente de máxima exigencia.</a:t>
            </a:r>
            <a:endParaRPr lang="es-MX" altLang="en-US">
              <a:ln>
                <a:solidFill>
                  <a:srgbClr val="FFFF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5" name="Objeto 4"/>
          <p:cNvGraphicFramePr/>
          <p:nvPr/>
        </p:nvGraphicFramePr>
        <p:xfrm>
          <a:off x="0" y="0"/>
          <a:ext cx="4018915" cy="1281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2" imgW="4015740" imgH="1280160" progId="Paint.Picture">
                  <p:embed/>
                </p:oleObj>
              </mc:Choice>
              <mc:Fallback>
                <p:oleObj name="" r:id="rId2" imgW="4015740" imgH="1280160" progId="Paint.Picture">
                  <p:embed/>
                  <p:pic>
                    <p:nvPicPr>
                      <p:cNvPr id="0" name="Imagen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018915" cy="1281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n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3180"/>
            <a:ext cx="10519410" cy="6814820"/>
          </a:xfrm>
          <a:prstGeom prst="rect">
            <a:avLst/>
          </a:prstGeom>
        </p:spPr>
      </p:pic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-90805" y="1905000"/>
            <a:ext cx="10972800" cy="4953000"/>
          </a:xfrm>
        </p:spPr>
        <p:txBody>
          <a:bodyPr/>
          <a:p>
            <a:r>
              <a:rPr lang="es-MX" altLang="en-US">
                <a:ln>
                  <a:solidFill>
                    <a:srgbClr val="FFFF00"/>
                  </a:solidFill>
                </a:ln>
              </a:rPr>
              <a:t> Petrotal - Iquitos - lote 95 Bretaña  -2024</a:t>
            </a:r>
            <a:endParaRPr lang="es-MX" altLang="en-US">
              <a:ln>
                <a:solidFill>
                  <a:srgbClr val="FFFF00"/>
                </a:solidFill>
              </a:ln>
            </a:endParaRPr>
          </a:p>
          <a:p>
            <a:r>
              <a:rPr lang="es-MX" altLang="en-US">
                <a:ln>
                  <a:solidFill>
                    <a:srgbClr val="FFFF00"/>
                  </a:solidFill>
                </a:ln>
              </a:rPr>
              <a:t> Se logró la eliminación de sedimentos y patógenos en tanques de agua cruda y potable, garantizando suministro seguro en campamento de refinería se minimizó el riesgo ambiental mediante control de efluentes y se reforzó la confiabilidad de los sistemas de agua.</a:t>
            </a:r>
            <a:endParaRPr lang="es-MX" altLang="en-US">
              <a:ln>
                <a:solidFill>
                  <a:srgbClr val="FFFF00"/>
                </a:solidFill>
              </a:ln>
            </a:endParaRPr>
          </a:p>
          <a:p>
            <a:r>
              <a:rPr lang="es-MX" altLang="en-US">
                <a:ln>
                  <a:solidFill>
                    <a:srgbClr val="FFFF00"/>
                  </a:solidFill>
                </a:ln>
              </a:rPr>
              <a:t>RESUMEN:</a:t>
            </a:r>
            <a:endParaRPr lang="es-MX" altLang="en-US">
              <a:ln>
                <a:solidFill>
                  <a:srgbClr val="FFFF00"/>
                </a:solidFill>
              </a:ln>
            </a:endParaRPr>
          </a:p>
          <a:p>
            <a:r>
              <a:rPr lang="es-MX" altLang="en-US">
                <a:ln>
                  <a:solidFill>
                    <a:srgbClr val="FFFF00"/>
                  </a:solidFill>
                </a:ln>
              </a:rPr>
              <a:t>15 Tanques de 25 m3 </a:t>
            </a:r>
            <a:endParaRPr lang="es-MX" altLang="en-US">
              <a:ln>
                <a:solidFill>
                  <a:srgbClr val="FFFF00"/>
                </a:solidFill>
              </a:ln>
            </a:endParaRPr>
          </a:p>
        </p:txBody>
      </p:sp>
      <p:graphicFrame>
        <p:nvGraphicFramePr>
          <p:cNvPr id="8" name="Objeto 7"/>
          <p:cNvGraphicFramePr/>
          <p:nvPr/>
        </p:nvGraphicFramePr>
        <p:xfrm>
          <a:off x="0" y="0"/>
          <a:ext cx="4018915" cy="1281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2" imgW="4015740" imgH="1280160" progId="Paint.Picture">
                  <p:embed/>
                </p:oleObj>
              </mc:Choice>
              <mc:Fallback>
                <p:oleObj name="" r:id="rId2" imgW="4015740" imgH="1280160" progId="Paint.Picture">
                  <p:embed/>
                  <p:pic>
                    <p:nvPicPr>
                      <p:cNvPr id="0" name="Imagen 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018915" cy="1281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" name="Objeto 7"/>
          <p:cNvGraphicFramePr/>
          <p:nvPr/>
        </p:nvGraphicFramePr>
        <p:xfrm>
          <a:off x="734060" y="4134485"/>
          <a:ext cx="4097020" cy="146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1" imgW="4015740" imgH="1280160" progId="Paint.Picture">
                  <p:embed/>
                </p:oleObj>
              </mc:Choice>
              <mc:Fallback>
                <p:oleObj name="" r:id="rId1" imgW="4015740" imgH="1280160" progId="Paint.Picture">
                  <p:embed/>
                  <p:pic>
                    <p:nvPicPr>
                      <p:cNvPr id="0" name="Imagen 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734060" y="4134485"/>
                        <a:ext cx="4097020" cy="1469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Marcador de posición de contenido 16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7525" y="1977390"/>
            <a:ext cx="3939540" cy="9525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680" y="3802380"/>
            <a:ext cx="3037205" cy="2134235"/>
          </a:xfrm>
          <a:prstGeom prst="rect">
            <a:avLst/>
          </a:prstGeom>
        </p:spPr>
      </p:pic>
      <p:sp>
        <p:nvSpPr>
          <p:cNvPr id="19" name="Cuadro de texto 18"/>
          <p:cNvSpPr txBox="1"/>
          <p:nvPr/>
        </p:nvSpPr>
        <p:spPr>
          <a:xfrm>
            <a:off x="6405245" y="360045"/>
            <a:ext cx="60960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E-mail: proyectosaquavilla@gmail.com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                 ventasaquavilla@gmail.com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                          www.aquavillasac.com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s-MX" altLang="en-US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sym typeface="+mn-ea"/>
              </a:rPr>
              <a:t>                                    Cel.: 99232106</a:t>
            </a:r>
            <a:endParaRPr lang="es-MX" altLang="en-US">
              <a:ln>
                <a:noFill/>
              </a:ln>
              <a:solidFill>
                <a:schemeClr val="accent2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58b49e5-c38c-44d6-b277-dea011701d74"/>
</p:tagLst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Poppins"/>
        <a:font script="Hebr" typeface="Poppi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Poppi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Poppins"/>
        <a:font script="Hebr" typeface="Poppins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Poppins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3645</Words>
  <Application>WPS Presentation</Application>
  <PresentationFormat>Widescreen</PresentationFormat>
  <Paragraphs>91</Paragraphs>
  <Slides>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8</vt:i4>
      </vt:variant>
    </vt:vector>
  </HeadingPairs>
  <TitlesOfParts>
    <vt:vector size="31" baseType="lpstr">
      <vt:lpstr>Arial</vt:lpstr>
      <vt:lpstr>SimSun</vt:lpstr>
      <vt:lpstr>Wingdings</vt:lpstr>
      <vt:lpstr>Poppins</vt:lpstr>
      <vt:lpstr>AMGDT</vt:lpstr>
      <vt:lpstr>Segoe UI</vt:lpstr>
      <vt:lpstr>Poppins SemiBold</vt:lpstr>
      <vt:lpstr>Segoe UI Semibold</vt:lpstr>
      <vt:lpstr>Segoe UI Emoji</vt:lpstr>
      <vt:lpstr>Segoe UI Black</vt:lpstr>
      <vt:lpstr>Microsoft YaHei</vt:lpstr>
      <vt:lpstr>Arial Unicode MS</vt:lpstr>
      <vt:lpstr>Calibri Light</vt:lpstr>
      <vt:lpstr>Calibri</vt:lpstr>
      <vt:lpstr>Blue Waves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kingsoft</dc:creator>
  <cp:lastModifiedBy>GLOBAL</cp:lastModifiedBy>
  <cp:revision>44</cp:revision>
  <dcterms:created xsi:type="dcterms:W3CDTF">2023-06-02T10:01:00Z</dcterms:created>
  <dcterms:modified xsi:type="dcterms:W3CDTF">2026-02-12T04:31:21Z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79773631EE8540FA949B705A44098E74_13</vt:lpwstr>
  </property>
  <property fmtid="{D5CDD505-2E9C-101B-9397-08002B2CF9AE}" pid="3" name="KSOProductBuildVer">
    <vt:lpwstr>2058-12.2.0.23196</vt:lpwstr>
  </property>
</Properties>
</file>